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73dcee1f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73dcee1f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73dcee1f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73dcee1f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73dcee1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73dcee1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73dcee1f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73dcee1f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73dcee1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73dcee1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73dcee1f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73dcee1f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73dcee1f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73dcee1f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6633fce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6633fce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73dcee1f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73dcee1f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88cd6a4c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88cd6a4c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CARLOS</a:t>
            </a:r>
            <a:endParaRPr>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Lato"/>
                <a:ea typeface="Lato"/>
                <a:cs typeface="Lato"/>
                <a:sym typeface="Lato"/>
              </a:rPr>
              <a:t>Climate change is an existential threat to human health and the ecosystem. </a:t>
            </a:r>
            <a:endParaRPr>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Lato"/>
                <a:ea typeface="Lato"/>
                <a:cs typeface="Lato"/>
                <a:sym typeface="Lato"/>
              </a:rPr>
              <a:t>Despite near universal consensus among scientists that climate change is occurring and caused by humans, one poll found that fewer than half of all Americans believe that climate change is due to human activity.</a:t>
            </a:r>
            <a:endParaRPr>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Lato"/>
                <a:ea typeface="Lato"/>
                <a:cs typeface="Lato"/>
                <a:sym typeface="Lato"/>
              </a:rPr>
              <a:t>More concerning, more than 20% of Americans do not believe that climate change is occurring at all.</a:t>
            </a:r>
            <a:endParaRPr>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88cd6a4c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88cd6a4c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Estimated % of adults who think global warming is happening - Yale Climate Opinion Maps 2020</a:t>
            </a:r>
            <a:endParaRPr/>
          </a:p>
          <a:p>
            <a:pPr indent="0" lvl="0" marL="0" rtl="0" algn="l">
              <a:spcBef>
                <a:spcPts val="0"/>
              </a:spcBef>
              <a:spcAft>
                <a:spcPts val="0"/>
              </a:spcAft>
              <a:buNone/>
            </a:pPr>
            <a:r>
              <a:rPr lang="en"/>
              <a:t>Political party affiliation - Cook Partisan Voting Index (PVI)</a:t>
            </a:r>
            <a:endParaRPr/>
          </a:p>
          <a:p>
            <a:pPr indent="0" lvl="0" marL="0" rtl="0" algn="l">
              <a:spcBef>
                <a:spcPts val="0"/>
              </a:spcBef>
              <a:spcAft>
                <a:spcPts val="0"/>
              </a:spcAft>
              <a:buNone/>
            </a:pPr>
            <a:r>
              <a:rPr lang="en"/>
              <a:t>Weather and climate disasters (with losses exceeding $1 billion) - NOAA National Centers for Environmental Information</a:t>
            </a:r>
            <a:endParaRPr/>
          </a:p>
          <a:p>
            <a:pPr indent="0" lvl="0" marL="0" rtl="0" algn="l">
              <a:spcBef>
                <a:spcPts val="0"/>
              </a:spcBef>
              <a:spcAft>
                <a:spcPts val="0"/>
              </a:spcAft>
              <a:buNone/>
            </a:pPr>
            <a:r>
              <a:rPr lang="en"/>
              <a:t>Educational attainment (bachelor's’ degree or higher) - U.S. Census Bureau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6633fce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6633fce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88cd6a4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88cd6a4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a:t>
            </a:r>
            <a:endParaRPr/>
          </a:p>
          <a:p>
            <a:pPr indent="0" lvl="0" marL="0" rtl="0" algn="l">
              <a:spcBef>
                <a:spcPts val="0"/>
              </a:spcBef>
              <a:spcAft>
                <a:spcPts val="0"/>
              </a:spcAft>
              <a:buNone/>
            </a:pPr>
            <a:r>
              <a:rPr lang="en"/>
              <a:t>With regard to have a general idea what is the performance of this model is, just like what we did in every homework </a:t>
            </a:r>
            <a:r>
              <a:rPr lang="en"/>
              <a:t>throughout</a:t>
            </a:r>
            <a:r>
              <a:rPr lang="en"/>
              <a:t> this semester</a:t>
            </a:r>
            <a:endParaRPr/>
          </a:p>
          <a:p>
            <a:pPr indent="0" lvl="0" marL="0" rtl="0" algn="l">
              <a:spcBef>
                <a:spcPts val="0"/>
              </a:spcBef>
              <a:spcAft>
                <a:spcPts val="0"/>
              </a:spcAft>
              <a:buNone/>
            </a:pPr>
            <a:r>
              <a:rPr lang="en"/>
              <a:t>limitation of data set for hist_2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88cd6a4c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88cd6a4c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per-percent dis-disastrous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73dcee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73dcee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73dcee1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73dcee1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73dcee1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73dcee1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JASON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Look for models with smaller AIC or SBC. </a:t>
            </a:r>
            <a:endParaRPr/>
          </a:p>
          <a:p>
            <a:pPr indent="0" lvl="0" marL="0" rtl="0" algn="l">
              <a:spcBef>
                <a:spcPts val="0"/>
              </a:spcBef>
              <a:spcAft>
                <a:spcPts val="0"/>
              </a:spcAft>
              <a:buClr>
                <a:schemeClr val="dk1"/>
              </a:buClr>
              <a:buSzPts val="1100"/>
              <a:buFont typeface="Arial"/>
              <a:buNone/>
            </a:pPr>
            <a:r>
              <a:rPr lang="en"/>
              <a:t>• SBC is also known as the Bayesian Information Criterion (BIC). </a:t>
            </a:r>
            <a:endParaRPr/>
          </a:p>
          <a:p>
            <a:pPr indent="0" lvl="0" marL="0" rtl="0" algn="l">
              <a:spcBef>
                <a:spcPts val="0"/>
              </a:spcBef>
              <a:spcAft>
                <a:spcPts val="0"/>
              </a:spcAft>
              <a:buClr>
                <a:schemeClr val="dk1"/>
              </a:buClr>
              <a:buSzPts val="1100"/>
              <a:buFont typeface="Arial"/>
              <a:buNone/>
            </a:pPr>
            <a:r>
              <a:rPr lang="en"/>
              <a:t>• There is a trade-off between model fitness (SSE) and complexity (p). </a:t>
            </a:r>
            <a:endParaRPr/>
          </a:p>
          <a:p>
            <a:pPr indent="0" lvl="0" marL="0" rtl="0" algn="l">
              <a:spcBef>
                <a:spcPts val="0"/>
              </a:spcBef>
              <a:spcAft>
                <a:spcPts val="0"/>
              </a:spcAft>
              <a:buClr>
                <a:schemeClr val="dk1"/>
              </a:buClr>
              <a:buSzPts val="1100"/>
              <a:buFont typeface="Arial"/>
              <a:buNone/>
            </a:pPr>
            <a:r>
              <a:rPr lang="en"/>
              <a:t>• SBC (BIC) tends to select “smaller” model than AIC does because SBC (BIC) penalizes the model complexity (p) more heavily.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Despite the tendency that AIC tends to overfit models but SBC underfits models. We still chose the above model for the sake of project completion.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limatecommunication.yale.edu/visualizations-data/ycom-us/" TargetMode="External"/><Relationship Id="rId4" Type="http://schemas.openxmlformats.org/officeDocument/2006/relationships/hyperlink" Target="https://en.wikipedia.org/wiki/Cook_Partisan_Voting_Index" TargetMode="External"/><Relationship Id="rId5" Type="http://schemas.openxmlformats.org/officeDocument/2006/relationships/hyperlink" Target="https://www.ncdc.noaa.gov/billions/" TargetMode="External"/><Relationship Id="rId6" Type="http://schemas.openxmlformats.org/officeDocument/2006/relationships/hyperlink" Target="https://en.wikipedia.org/wiki/List_of_U.S._states_and_territories_by_educational_attain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mt="50000"/>
          </a:blip>
          <a:stretch>
            <a:fillRect/>
          </a:stretch>
        </p:blipFill>
        <p:spPr>
          <a:xfrm>
            <a:off x="0" y="0"/>
            <a:ext cx="9143998" cy="5143501"/>
          </a:xfrm>
          <a:prstGeom prst="rect">
            <a:avLst/>
          </a:prstGeom>
          <a:noFill/>
          <a:ln>
            <a:noFill/>
          </a:ln>
        </p:spPr>
      </p:pic>
      <p:sp>
        <p:nvSpPr>
          <p:cNvPr id="73" name="Google Shape;73;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American</a:t>
            </a:r>
            <a:r>
              <a:rPr lang="en"/>
              <a:t> Belief in Climate Change</a:t>
            </a:r>
            <a:endParaRPr/>
          </a:p>
        </p:txBody>
      </p:sp>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Qinghao Chen, Marc Estevadeordal, Jason Ng, Carlos Toe</a:t>
            </a:r>
            <a:endParaRPr/>
          </a:p>
          <a:p>
            <a:pPr indent="0" lvl="0" marL="0" rtl="0" algn="l">
              <a:spcBef>
                <a:spcPts val="0"/>
              </a:spcBef>
              <a:spcAft>
                <a:spcPts val="0"/>
              </a:spcAft>
              <a:buNone/>
            </a:pPr>
            <a:r>
              <a:rPr lang="en"/>
              <a:t>STAT-415/615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idx="4294967295" type="title"/>
          </p:nvPr>
        </p:nvSpPr>
        <p:spPr>
          <a:xfrm>
            <a:off x="303300" y="411575"/>
            <a:ext cx="8520600" cy="76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ANOVA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2" name="Google Shape;152;p22"/>
          <p:cNvPicPr preferRelativeResize="0"/>
          <p:nvPr/>
        </p:nvPicPr>
        <p:blipFill>
          <a:blip r:embed="rId3">
            <a:alphaModFix/>
          </a:blip>
          <a:stretch>
            <a:fillRect/>
          </a:stretch>
        </p:blipFill>
        <p:spPr>
          <a:xfrm>
            <a:off x="457200" y="2367073"/>
            <a:ext cx="6992074" cy="2134425"/>
          </a:xfrm>
          <a:prstGeom prst="rect">
            <a:avLst/>
          </a:prstGeom>
          <a:noFill/>
          <a:ln>
            <a:noFill/>
          </a:ln>
        </p:spPr>
      </p:pic>
      <p:sp>
        <p:nvSpPr>
          <p:cNvPr id="153" name="Google Shape;153;p22"/>
          <p:cNvSpPr/>
          <p:nvPr/>
        </p:nvSpPr>
        <p:spPr>
          <a:xfrm>
            <a:off x="3828250" y="3302675"/>
            <a:ext cx="2220300" cy="717900"/>
          </a:xfrm>
          <a:prstGeom prst="rect">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2"/>
          <p:cNvPicPr preferRelativeResize="0"/>
          <p:nvPr/>
        </p:nvPicPr>
        <p:blipFill>
          <a:blip r:embed="rId4">
            <a:alphaModFix/>
          </a:blip>
          <a:stretch>
            <a:fillRect/>
          </a:stretch>
        </p:blipFill>
        <p:spPr>
          <a:xfrm>
            <a:off x="457200" y="1171775"/>
            <a:ext cx="2349398" cy="8904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3"/>
          <p:cNvPicPr preferRelativeResize="0"/>
          <p:nvPr/>
        </p:nvPicPr>
        <p:blipFill>
          <a:blip r:embed="rId3">
            <a:alphaModFix/>
          </a:blip>
          <a:stretch>
            <a:fillRect/>
          </a:stretch>
        </p:blipFill>
        <p:spPr>
          <a:xfrm>
            <a:off x="411725" y="1051175"/>
            <a:ext cx="5486399" cy="3543675"/>
          </a:xfrm>
          <a:prstGeom prst="rect">
            <a:avLst/>
          </a:prstGeom>
          <a:noFill/>
          <a:ln>
            <a:noFill/>
          </a:ln>
        </p:spPr>
      </p:pic>
      <p:sp>
        <p:nvSpPr>
          <p:cNvPr id="160" name="Google Shape;160;p23"/>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480425" y="1355975"/>
            <a:ext cx="3127248" cy="1163834"/>
          </a:xfrm>
          <a:prstGeom prst="rect">
            <a:avLst/>
          </a:prstGeom>
          <a:noFill/>
          <a:ln>
            <a:noFill/>
          </a:ln>
        </p:spPr>
      </p:pic>
      <p:sp>
        <p:nvSpPr>
          <p:cNvPr id="166" name="Google Shape;166;p2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Influential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480425" y="1355975"/>
            <a:ext cx="3127248" cy="1163834"/>
          </a:xfrm>
          <a:prstGeom prst="rect">
            <a:avLst/>
          </a:prstGeom>
          <a:noFill/>
          <a:ln>
            <a:noFill/>
          </a:ln>
        </p:spPr>
      </p:pic>
      <p:sp>
        <p:nvSpPr>
          <p:cNvPr id="172" name="Google Shape;172;p2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Influential Cases</a:t>
            </a:r>
            <a:endParaRPr/>
          </a:p>
        </p:txBody>
      </p:sp>
      <p:pic>
        <p:nvPicPr>
          <p:cNvPr id="173" name="Google Shape;173;p25"/>
          <p:cNvPicPr preferRelativeResize="0"/>
          <p:nvPr/>
        </p:nvPicPr>
        <p:blipFill>
          <a:blip r:embed="rId4">
            <a:alphaModFix/>
          </a:blip>
          <a:stretch>
            <a:fillRect/>
          </a:stretch>
        </p:blipFill>
        <p:spPr>
          <a:xfrm>
            <a:off x="4286198" y="1816500"/>
            <a:ext cx="4407409" cy="2741194"/>
          </a:xfrm>
          <a:prstGeom prst="rect">
            <a:avLst/>
          </a:prstGeom>
          <a:noFill/>
          <a:ln>
            <a:noFill/>
          </a:ln>
        </p:spPr>
      </p:pic>
      <p:sp>
        <p:nvSpPr>
          <p:cNvPr id="174" name="Google Shape;174;p25"/>
          <p:cNvSpPr txBox="1"/>
          <p:nvPr>
            <p:ph idx="1" type="body"/>
          </p:nvPr>
        </p:nvSpPr>
        <p:spPr>
          <a:xfrm>
            <a:off x="480425" y="2519800"/>
            <a:ext cx="3578400" cy="22089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0"/>
              </a:spcAft>
              <a:buNone/>
            </a:pPr>
            <a:r>
              <a:rPr b="1" lang="en"/>
              <a:t>Wyoming and Vermont</a:t>
            </a:r>
            <a:br>
              <a:rPr b="1" lang="en" sz="1000"/>
            </a:br>
            <a:endParaRPr b="1" sz="1000"/>
          </a:p>
          <a:p>
            <a:pPr indent="-330200" lvl="0" marL="457200" rtl="0" algn="l">
              <a:lnSpc>
                <a:spcPct val="105000"/>
              </a:lnSpc>
              <a:spcBef>
                <a:spcPts val="0"/>
              </a:spcBef>
              <a:spcAft>
                <a:spcPts val="0"/>
              </a:spcAft>
              <a:buSzPts val="1600"/>
              <a:buChar char="-"/>
            </a:pPr>
            <a:r>
              <a:rPr lang="en" sz="1600"/>
              <a:t>Most Republican &amp; Democratic leaning states (respectively)</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Diagnostics</a:t>
            </a:r>
            <a:endParaRPr/>
          </a:p>
        </p:txBody>
      </p:sp>
      <p:pic>
        <p:nvPicPr>
          <p:cNvPr id="180" name="Google Shape;180;p26"/>
          <p:cNvPicPr preferRelativeResize="0"/>
          <p:nvPr/>
        </p:nvPicPr>
        <p:blipFill>
          <a:blip r:embed="rId3">
            <a:alphaModFix/>
          </a:blip>
          <a:stretch>
            <a:fillRect/>
          </a:stretch>
        </p:blipFill>
        <p:spPr>
          <a:xfrm>
            <a:off x="389525" y="974975"/>
            <a:ext cx="5989320" cy="3566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201175" y="1379375"/>
            <a:ext cx="4370832" cy="2901946"/>
          </a:xfrm>
          <a:prstGeom prst="rect">
            <a:avLst/>
          </a:prstGeom>
          <a:noFill/>
          <a:ln>
            <a:noFill/>
          </a:ln>
        </p:spPr>
      </p:pic>
      <p:pic>
        <p:nvPicPr>
          <p:cNvPr id="186" name="Google Shape;186;p27"/>
          <p:cNvPicPr preferRelativeResize="0"/>
          <p:nvPr/>
        </p:nvPicPr>
        <p:blipFill>
          <a:blip r:embed="rId4">
            <a:alphaModFix/>
          </a:blip>
          <a:stretch>
            <a:fillRect/>
          </a:stretch>
        </p:blipFill>
        <p:spPr>
          <a:xfrm>
            <a:off x="4572000" y="1397363"/>
            <a:ext cx="4361688" cy="2923358"/>
          </a:xfrm>
          <a:prstGeom prst="rect">
            <a:avLst/>
          </a:prstGeom>
          <a:noFill/>
          <a:ln>
            <a:noFill/>
          </a:ln>
        </p:spPr>
      </p:pic>
      <p:sp>
        <p:nvSpPr>
          <p:cNvPr id="187" name="Google Shape;187;p2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Diagnostics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93" name="Google Shape;193;p2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Political lean/affiliation appears to be the dominant predictor for American belief in climate change </a:t>
            </a:r>
            <a:br>
              <a:rPr lang="en"/>
            </a:br>
            <a:endParaRPr/>
          </a:p>
          <a:p>
            <a:pPr indent="-342900" lvl="0" marL="457200" rtl="0" algn="l">
              <a:spcBef>
                <a:spcPts val="0"/>
              </a:spcBef>
              <a:spcAft>
                <a:spcPts val="0"/>
              </a:spcAft>
              <a:buSzPts val="1800"/>
              <a:buChar char="●"/>
            </a:pPr>
            <a:r>
              <a:rPr lang="en"/>
              <a:t>Disaster events and/or bachelor’s degree may not appear to have a significant effect on climate change belief </a:t>
            </a:r>
            <a:br>
              <a:rPr lang="en"/>
            </a:br>
            <a:r>
              <a:rPr lang="en"/>
              <a:t>(</a:t>
            </a:r>
            <a:r>
              <a:rPr i="1" lang="en"/>
              <a:t>but may need to revise research question/models to assess this further</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2400250" y="728350"/>
            <a:ext cx="31581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00"/>
              <a:t>Limitations </a:t>
            </a:r>
            <a:endParaRPr sz="2200"/>
          </a:p>
        </p:txBody>
      </p:sp>
      <p:sp>
        <p:nvSpPr>
          <p:cNvPr id="199" name="Google Shape;199;p29"/>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Small dataset</a:t>
            </a:r>
            <a:br>
              <a:rPr lang="en" sz="1600"/>
            </a:br>
            <a:endParaRPr sz="1600"/>
          </a:p>
          <a:p>
            <a:pPr indent="-330200" lvl="0" marL="457200" rtl="0" algn="l">
              <a:spcBef>
                <a:spcPts val="0"/>
              </a:spcBef>
              <a:spcAft>
                <a:spcPts val="0"/>
              </a:spcAft>
              <a:buSzPts val="1600"/>
              <a:buChar char="●"/>
            </a:pPr>
            <a:r>
              <a:rPr lang="en" sz="1600"/>
              <a:t>High association with political affiliation</a:t>
            </a:r>
            <a:endParaRPr sz="1600"/>
          </a:p>
          <a:p>
            <a:pPr indent="-317500" lvl="1" marL="914400" rtl="0" algn="l">
              <a:spcBef>
                <a:spcPts val="0"/>
              </a:spcBef>
              <a:spcAft>
                <a:spcPts val="0"/>
              </a:spcAft>
              <a:buSzPts val="1400"/>
              <a:buChar char="○"/>
            </a:pPr>
            <a:r>
              <a:rPr lang="en" sz="1400"/>
              <a:t>More variables to be considered?</a:t>
            </a:r>
            <a:br>
              <a:rPr lang="en" sz="1400"/>
            </a:br>
            <a:endParaRPr sz="1400"/>
          </a:p>
          <a:p>
            <a:pPr indent="-330200" lvl="0" marL="457200" rtl="0" algn="l">
              <a:spcBef>
                <a:spcPts val="0"/>
              </a:spcBef>
              <a:spcAft>
                <a:spcPts val="0"/>
              </a:spcAft>
              <a:buSzPts val="1600"/>
              <a:buChar char="●"/>
            </a:pPr>
            <a:r>
              <a:rPr lang="en" sz="1600"/>
              <a:t>Could have considered control variables and/or interactions</a:t>
            </a:r>
            <a:br>
              <a:rPr lang="en" sz="1600"/>
            </a:br>
            <a:endParaRPr sz="1600"/>
          </a:p>
          <a:p>
            <a:pPr indent="0" lvl="0" marL="0" rtl="0" algn="l">
              <a:spcBef>
                <a:spcPts val="1200"/>
              </a:spcBef>
              <a:spcAft>
                <a:spcPts val="1200"/>
              </a:spcAft>
              <a:buNone/>
            </a:pPr>
            <a:r>
              <a:t/>
            </a:r>
            <a:endParaRPr sz="1600"/>
          </a:p>
        </p:txBody>
      </p:sp>
      <p:sp>
        <p:nvSpPr>
          <p:cNvPr id="200" name="Google Shape;200;p29"/>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In-depth analysis for political affiliations and specific climate policies </a:t>
            </a:r>
            <a:endParaRPr sz="1600"/>
          </a:p>
          <a:p>
            <a:pPr indent="-317500" lvl="1" marL="914400" rtl="0" algn="l">
              <a:spcBef>
                <a:spcPts val="0"/>
              </a:spcBef>
              <a:spcAft>
                <a:spcPts val="0"/>
              </a:spcAft>
              <a:buSzPts val="1400"/>
              <a:buChar char="○"/>
            </a:pPr>
            <a:r>
              <a:rPr lang="en" sz="1400"/>
              <a:t>Account for political nuances, local economies, variety for disasters</a:t>
            </a:r>
            <a:endParaRPr sz="1400"/>
          </a:p>
          <a:p>
            <a:pPr indent="-317500" lvl="1" marL="914400" rtl="0" algn="l">
              <a:spcBef>
                <a:spcPts val="0"/>
              </a:spcBef>
              <a:spcAft>
                <a:spcPts val="0"/>
              </a:spcAft>
              <a:buSzPts val="1400"/>
              <a:buChar char="○"/>
            </a:pPr>
            <a:r>
              <a:rPr lang="en" sz="1400"/>
              <a:t>Test more than belief; i.e. support for policies like a carbon tax, individual behaviors </a:t>
            </a:r>
            <a:endParaRPr sz="1400"/>
          </a:p>
        </p:txBody>
      </p:sp>
      <p:sp>
        <p:nvSpPr>
          <p:cNvPr id="201" name="Google Shape;201;p29"/>
          <p:cNvSpPr txBox="1"/>
          <p:nvPr>
            <p:ph type="title"/>
          </p:nvPr>
        </p:nvSpPr>
        <p:spPr>
          <a:xfrm>
            <a:off x="5650575" y="728350"/>
            <a:ext cx="3158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Opportunities</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7" name="Google Shape;207;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600"/>
              <a:t>Yale Climate Opinion Maps 2020</a:t>
            </a:r>
            <a:br>
              <a:rPr lang="en"/>
            </a:br>
            <a:r>
              <a:rPr lang="en" sz="1100" u="sng">
                <a:solidFill>
                  <a:schemeClr val="hlink"/>
                </a:solidFill>
                <a:hlinkClick r:id="rId3"/>
              </a:rPr>
              <a:t>https://climatecommunication.yale.edu/visualizations-data/ycom-us/</a:t>
            </a:r>
            <a:br>
              <a:rPr lang="en" sz="1100"/>
            </a:br>
            <a:endParaRPr sz="1100"/>
          </a:p>
          <a:p>
            <a:pPr indent="-342900" lvl="0" marL="457200" rtl="0" algn="l">
              <a:spcBef>
                <a:spcPts val="0"/>
              </a:spcBef>
              <a:spcAft>
                <a:spcPts val="0"/>
              </a:spcAft>
              <a:buSzPts val="1800"/>
              <a:buChar char="●"/>
            </a:pPr>
            <a:r>
              <a:rPr lang="en" sz="1600"/>
              <a:t>Cook Partisan Voting Index</a:t>
            </a:r>
            <a:br>
              <a:rPr lang="en"/>
            </a:br>
            <a:r>
              <a:rPr lang="en" sz="1000" u="sng">
                <a:solidFill>
                  <a:schemeClr val="hlink"/>
                </a:solidFill>
                <a:hlinkClick r:id="rId4"/>
              </a:rPr>
              <a:t>https://en.wikipedia.org/wiki/Cook_Partisan_Voting_Index</a:t>
            </a:r>
            <a:br>
              <a:rPr lang="en" sz="1000"/>
            </a:br>
            <a:endParaRPr sz="1000"/>
          </a:p>
          <a:p>
            <a:pPr indent="-342900" lvl="0" marL="457200" rtl="0" algn="l">
              <a:spcBef>
                <a:spcPts val="0"/>
              </a:spcBef>
              <a:spcAft>
                <a:spcPts val="0"/>
              </a:spcAft>
              <a:buSzPts val="1800"/>
              <a:buChar char="●"/>
            </a:pPr>
            <a:r>
              <a:rPr lang="en" sz="1600"/>
              <a:t>NOAA National Centers for Environmental Information</a:t>
            </a:r>
            <a:br>
              <a:rPr lang="en"/>
            </a:br>
            <a:r>
              <a:rPr lang="en" sz="1000" u="sng">
                <a:solidFill>
                  <a:schemeClr val="hlink"/>
                </a:solidFill>
                <a:hlinkClick r:id="rId5"/>
              </a:rPr>
              <a:t>https://www.ncdc.noaa.gov/billions/</a:t>
            </a:r>
            <a:br>
              <a:rPr lang="en" sz="1000"/>
            </a:br>
            <a:endParaRPr sz="1000"/>
          </a:p>
          <a:p>
            <a:pPr indent="-342900" lvl="0" marL="457200" rtl="0" algn="l">
              <a:spcBef>
                <a:spcPts val="0"/>
              </a:spcBef>
              <a:spcAft>
                <a:spcPts val="0"/>
              </a:spcAft>
              <a:buSzPts val="1800"/>
              <a:buChar char="●"/>
            </a:pPr>
            <a:r>
              <a:rPr lang="en" sz="1600"/>
              <a:t>U.S. Census Bureau, American Community Survey</a:t>
            </a:r>
            <a:br>
              <a:rPr lang="en"/>
            </a:br>
            <a:r>
              <a:rPr lang="en" sz="1000" u="sng">
                <a:solidFill>
                  <a:schemeClr val="hlink"/>
                </a:solidFill>
                <a:hlinkClick r:id="rId6"/>
              </a:rPr>
              <a:t>https://en.wikipedia.org/wiki/List_of_U.S._states_and_territories_by_educational_attainment</a:t>
            </a:r>
            <a:endParaRPr sz="1000"/>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0" name="Google Shape;80;p14"/>
          <p:cNvSpPr txBox="1"/>
          <p:nvPr>
            <p:ph idx="1" type="body"/>
          </p:nvPr>
        </p:nvSpPr>
        <p:spPr>
          <a:xfrm>
            <a:off x="4572004" y="1595775"/>
            <a:ext cx="4159800" cy="3002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a:t>
            </a:r>
            <a:r>
              <a:rPr lang="en"/>
              <a:t>ewer than half of all Americans believe that climate change is due to human activity.</a:t>
            </a:r>
            <a:br>
              <a:rPr lang="en"/>
            </a:br>
            <a:endParaRPr/>
          </a:p>
          <a:p>
            <a:pPr indent="-342900" lvl="0" marL="457200" rtl="0" algn="l">
              <a:spcBef>
                <a:spcPts val="0"/>
              </a:spcBef>
              <a:spcAft>
                <a:spcPts val="0"/>
              </a:spcAft>
              <a:buSzPts val="1800"/>
              <a:buChar char="●"/>
            </a:pPr>
            <a:r>
              <a:rPr lang="en"/>
              <a:t>More than 20% of Americans do not believe that climate change is </a:t>
            </a:r>
            <a:r>
              <a:rPr lang="en"/>
              <a:t>occurring</a:t>
            </a:r>
            <a:r>
              <a:rPr lang="en"/>
              <a:t> at all.</a:t>
            </a:r>
            <a:br>
              <a:rPr lang="en"/>
            </a:br>
            <a:endParaRPr/>
          </a:p>
          <a:p>
            <a:pPr indent="-342900" lvl="0" marL="457200" rtl="0" algn="l">
              <a:spcBef>
                <a:spcPts val="0"/>
              </a:spcBef>
              <a:spcAft>
                <a:spcPts val="0"/>
              </a:spcAft>
              <a:buSzPts val="1800"/>
              <a:buChar char="●"/>
            </a:pPr>
            <a:r>
              <a:rPr lang="en"/>
              <a:t>What factors influence American belief in climate change?</a:t>
            </a:r>
            <a:endParaRPr/>
          </a:p>
        </p:txBody>
      </p:sp>
      <p:pic>
        <p:nvPicPr>
          <p:cNvPr id="81" name="Google Shape;81;p14"/>
          <p:cNvPicPr preferRelativeResize="0"/>
          <p:nvPr/>
        </p:nvPicPr>
        <p:blipFill rotWithShape="1">
          <a:blip r:embed="rId3">
            <a:alphaModFix/>
          </a:blip>
          <a:srcRect b="0" l="4033" r="18096" t="0"/>
          <a:stretch/>
        </p:blipFill>
        <p:spPr>
          <a:xfrm>
            <a:off x="458000" y="1639588"/>
            <a:ext cx="3657600" cy="26609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a:t>
            </a:r>
            <a:endParaRPr/>
          </a:p>
        </p:txBody>
      </p:sp>
      <p:sp>
        <p:nvSpPr>
          <p:cNvPr id="87" name="Google Shape;87;p15"/>
          <p:cNvSpPr txBox="1"/>
          <p:nvPr>
            <p:ph idx="1" type="body"/>
          </p:nvPr>
        </p:nvSpPr>
        <p:spPr>
          <a:xfrm>
            <a:off x="5143600" y="1820950"/>
            <a:ext cx="3578400" cy="28359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b="1" lang="en"/>
              <a:t>Response Variable:</a:t>
            </a:r>
            <a:endParaRPr b="1"/>
          </a:p>
          <a:p>
            <a:pPr indent="-304800" lvl="0" marL="457200" rtl="0" algn="l">
              <a:lnSpc>
                <a:spcPct val="105000"/>
              </a:lnSpc>
              <a:spcBef>
                <a:spcPts val="1200"/>
              </a:spcBef>
              <a:spcAft>
                <a:spcPts val="0"/>
              </a:spcAft>
              <a:buSzPts val="1200"/>
              <a:buChar char="●"/>
            </a:pPr>
            <a:r>
              <a:rPr lang="en" sz="1200"/>
              <a:t>% of adults who think global warming is happening </a:t>
            </a:r>
            <a:endParaRPr sz="1200"/>
          </a:p>
          <a:p>
            <a:pPr indent="0" lvl="0" marL="0" rtl="0" algn="l">
              <a:lnSpc>
                <a:spcPct val="105000"/>
              </a:lnSpc>
              <a:spcBef>
                <a:spcPts val="1200"/>
              </a:spcBef>
              <a:spcAft>
                <a:spcPts val="0"/>
              </a:spcAft>
              <a:buNone/>
            </a:pPr>
            <a:r>
              <a:rPr b="1" lang="en"/>
              <a:t>Predictor Variable(s):</a:t>
            </a:r>
            <a:endParaRPr b="1"/>
          </a:p>
          <a:p>
            <a:pPr indent="-304800" lvl="0" marL="457200" rtl="0" algn="l">
              <a:lnSpc>
                <a:spcPct val="105000"/>
              </a:lnSpc>
              <a:spcBef>
                <a:spcPts val="1200"/>
              </a:spcBef>
              <a:spcAft>
                <a:spcPts val="0"/>
              </a:spcAft>
              <a:buSzPts val="1200"/>
              <a:buChar char="●"/>
            </a:pPr>
            <a:r>
              <a:rPr lang="en" sz="1200"/>
              <a:t>Political party affiliation</a:t>
            </a:r>
            <a:br>
              <a:rPr lang="en" sz="1200"/>
            </a:br>
            <a:endParaRPr sz="1200"/>
          </a:p>
          <a:p>
            <a:pPr indent="-304800" lvl="0" marL="457200" rtl="0" algn="l">
              <a:lnSpc>
                <a:spcPct val="105000"/>
              </a:lnSpc>
              <a:spcBef>
                <a:spcPts val="0"/>
              </a:spcBef>
              <a:spcAft>
                <a:spcPts val="0"/>
              </a:spcAft>
              <a:buSzPts val="1200"/>
              <a:buChar char="●"/>
            </a:pPr>
            <a:r>
              <a:rPr lang="en" sz="1200"/>
              <a:t>Weather and climate disasters (with losses exceeding $1 billion)</a:t>
            </a:r>
            <a:br>
              <a:rPr lang="en" sz="1200"/>
            </a:br>
            <a:endParaRPr sz="1200"/>
          </a:p>
          <a:p>
            <a:pPr indent="-304800" lvl="0" marL="457200" rtl="0" algn="l">
              <a:lnSpc>
                <a:spcPct val="105000"/>
              </a:lnSpc>
              <a:spcBef>
                <a:spcPts val="0"/>
              </a:spcBef>
              <a:spcAft>
                <a:spcPts val="0"/>
              </a:spcAft>
              <a:buSzPts val="1200"/>
              <a:buChar char="●"/>
            </a:pPr>
            <a:r>
              <a:rPr lang="en" sz="1200"/>
              <a:t>Educational attainment (bachelor's’ degree or higher)</a:t>
            </a:r>
            <a:endParaRPr sz="1200"/>
          </a:p>
          <a:p>
            <a:pPr indent="0" lvl="0" marL="0" rtl="0" algn="l">
              <a:lnSpc>
                <a:spcPct val="105000"/>
              </a:lnSpc>
              <a:spcBef>
                <a:spcPts val="1200"/>
              </a:spcBef>
              <a:spcAft>
                <a:spcPts val="1200"/>
              </a:spcAft>
              <a:buNone/>
            </a:pPr>
            <a:r>
              <a:t/>
            </a:r>
            <a:endParaRPr sz="1200"/>
          </a:p>
        </p:txBody>
      </p:sp>
      <p:pic>
        <p:nvPicPr>
          <p:cNvPr id="88" name="Google Shape;88;p15"/>
          <p:cNvPicPr preferRelativeResize="0"/>
          <p:nvPr/>
        </p:nvPicPr>
        <p:blipFill>
          <a:blip r:embed="rId3">
            <a:alphaModFix/>
          </a:blip>
          <a:stretch>
            <a:fillRect/>
          </a:stretch>
        </p:blipFill>
        <p:spPr>
          <a:xfrm>
            <a:off x="228600" y="2125750"/>
            <a:ext cx="4526281" cy="2455843"/>
          </a:xfrm>
          <a:prstGeom prst="rect">
            <a:avLst/>
          </a:prstGeom>
          <a:noFill/>
          <a:ln>
            <a:noFill/>
          </a:ln>
        </p:spPr>
      </p:pic>
      <p:sp>
        <p:nvSpPr>
          <p:cNvPr id="89" name="Google Shape;89;p15"/>
          <p:cNvSpPr txBox="1"/>
          <p:nvPr/>
        </p:nvSpPr>
        <p:spPr>
          <a:xfrm>
            <a:off x="150575" y="1820950"/>
            <a:ext cx="5349300" cy="461700"/>
          </a:xfrm>
          <a:prstGeom prst="rect">
            <a:avLst/>
          </a:prstGeom>
          <a:noFill/>
          <a:ln>
            <a:noFill/>
          </a:ln>
        </p:spPr>
        <p:txBody>
          <a:bodyPr anchorCtr="0" anchor="t" bIns="91425" lIns="91425" spcFirstLastPara="1" rIns="91425" wrap="square" tIns="91425">
            <a:spAutoFit/>
          </a:bodyPr>
          <a:lstStyle/>
          <a:p>
            <a:pPr indent="0" lvl="0" marL="0" rtl="0" algn="l">
              <a:spcBef>
                <a:spcPts val="2400"/>
              </a:spcBef>
              <a:spcAft>
                <a:spcPts val="0"/>
              </a:spcAft>
              <a:buClr>
                <a:schemeClr val="dk2"/>
              </a:buClr>
              <a:buSzPts val="1100"/>
              <a:buFont typeface="Arial"/>
              <a:buNone/>
            </a:pPr>
            <a:r>
              <a:rPr lang="en" sz="1000">
                <a:solidFill>
                  <a:srgbClr val="666666"/>
                </a:solidFill>
                <a:latin typeface="Roboto"/>
                <a:ea typeface="Roboto"/>
                <a:cs typeface="Roboto"/>
                <a:sym typeface="Roboto"/>
              </a:rPr>
              <a:t>Estimated % of adults who think global warming is happening, 2020</a:t>
            </a:r>
            <a:endParaRPr sz="1000">
              <a:solidFill>
                <a:srgbClr val="666666"/>
              </a:solidFill>
              <a:latin typeface="Roboto"/>
              <a:ea typeface="Roboto"/>
              <a:cs typeface="Roboto"/>
              <a:sym typeface="Roboto"/>
            </a:endParaRPr>
          </a:p>
          <a:p>
            <a:pPr indent="0" lvl="0" marL="0" rtl="0" algn="l">
              <a:spcBef>
                <a:spcPts val="600"/>
              </a:spcBef>
              <a:spcAft>
                <a:spcPts val="0"/>
              </a:spcAft>
              <a:buNone/>
            </a:pPr>
            <a:r>
              <a:t/>
            </a:r>
            <a:endParaRPr sz="300">
              <a:solidFill>
                <a:srgbClr val="666666"/>
              </a:solidFill>
              <a:latin typeface="Lato"/>
              <a:ea typeface="Lato"/>
              <a:cs typeface="Lato"/>
              <a:sym typeface="Lato"/>
            </a:endParaRPr>
          </a:p>
        </p:txBody>
      </p:sp>
      <p:sp>
        <p:nvSpPr>
          <p:cNvPr id="90" name="Google Shape;90;p15"/>
          <p:cNvSpPr txBox="1"/>
          <p:nvPr>
            <p:ph idx="1" type="body"/>
          </p:nvPr>
        </p:nvSpPr>
        <p:spPr>
          <a:xfrm>
            <a:off x="2410100" y="1211350"/>
            <a:ext cx="6321600" cy="60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might influence belief in climate change in the US?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sp>
        <p:nvSpPr>
          <p:cNvPr id="96" name="Google Shape;96;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Char char="●"/>
            </a:pPr>
            <a:r>
              <a:rPr b="1" lang="en" sz="1400"/>
              <a:t>Yale Climate Opinion Maps 2020 - </a:t>
            </a:r>
            <a:r>
              <a:rPr b="1" lang="en" sz="1400"/>
              <a:t>(</a:t>
            </a:r>
            <a:r>
              <a:rPr b="1" lang="en" sz="1400">
                <a:latin typeface="Courier New"/>
                <a:ea typeface="Courier New"/>
                <a:cs typeface="Courier New"/>
                <a:sym typeface="Courier New"/>
              </a:rPr>
              <a:t>perBelief</a:t>
            </a:r>
            <a:r>
              <a:rPr b="1" lang="en" sz="1400"/>
              <a:t>)</a:t>
            </a:r>
            <a:endParaRPr b="1" sz="1400"/>
          </a:p>
          <a:p>
            <a:pPr indent="-299085" lvl="1" marL="914400" rtl="0" algn="l">
              <a:spcBef>
                <a:spcPts val="0"/>
              </a:spcBef>
              <a:spcAft>
                <a:spcPts val="0"/>
              </a:spcAft>
              <a:buSzPct val="100000"/>
              <a:buChar char="○"/>
            </a:pPr>
            <a:r>
              <a:rPr lang="en" sz="1200"/>
              <a:t>estimated % of adults who think global warming is happening</a:t>
            </a:r>
            <a:endParaRPr sz="1200"/>
          </a:p>
          <a:p>
            <a:pPr indent="-299085" lvl="1" marL="914400" rtl="0" algn="l">
              <a:spcBef>
                <a:spcPts val="0"/>
              </a:spcBef>
              <a:spcAft>
                <a:spcPts val="0"/>
              </a:spcAft>
              <a:buSzPct val="100000"/>
              <a:buChar char="○"/>
            </a:pPr>
            <a:r>
              <a:rPr lang="en" sz="1200"/>
              <a:t>public opinion survey about global warming, collected spring 2020</a:t>
            </a:r>
            <a:br>
              <a:rPr lang="en" sz="1200"/>
            </a:br>
            <a:endParaRPr sz="1200"/>
          </a:p>
          <a:p>
            <a:pPr indent="-310832" lvl="0" marL="457200" rtl="0" algn="l">
              <a:spcBef>
                <a:spcPts val="0"/>
              </a:spcBef>
              <a:spcAft>
                <a:spcPts val="0"/>
              </a:spcAft>
              <a:buSzPct val="100000"/>
              <a:buChar char="●"/>
            </a:pPr>
            <a:r>
              <a:rPr b="1" lang="en" sz="1400"/>
              <a:t>Cook Partisan Voting Index - </a:t>
            </a:r>
            <a:r>
              <a:rPr b="1" lang="en" sz="1400"/>
              <a:t>(</a:t>
            </a:r>
            <a:r>
              <a:rPr b="1" lang="en" sz="1400">
                <a:latin typeface="Courier New"/>
                <a:ea typeface="Courier New"/>
                <a:cs typeface="Courier New"/>
                <a:sym typeface="Courier New"/>
              </a:rPr>
              <a:t>PVI</a:t>
            </a:r>
            <a:r>
              <a:rPr b="1" lang="en" sz="1400"/>
              <a:t>)</a:t>
            </a:r>
            <a:endParaRPr b="1" sz="1400"/>
          </a:p>
          <a:p>
            <a:pPr indent="-299085" lvl="1" marL="914400" rtl="0" algn="l">
              <a:spcBef>
                <a:spcPts val="0"/>
              </a:spcBef>
              <a:spcAft>
                <a:spcPts val="0"/>
              </a:spcAft>
              <a:buSzPct val="100000"/>
              <a:buChar char="○"/>
            </a:pPr>
            <a:r>
              <a:rPr lang="en" sz="1200"/>
              <a:t>measurement of how strongly a state leans toward the Democratic or Republican Party  (compared to the nation as a whole), e.g. Vermont D+15, Wyoming R+26</a:t>
            </a:r>
            <a:endParaRPr sz="1200"/>
          </a:p>
          <a:p>
            <a:pPr indent="-299085" lvl="1" marL="914400" rtl="0" algn="l">
              <a:spcBef>
                <a:spcPts val="0"/>
              </a:spcBef>
              <a:spcAft>
                <a:spcPts val="0"/>
              </a:spcAft>
              <a:buSzPct val="100000"/>
              <a:buChar char="○"/>
            </a:pPr>
            <a:r>
              <a:rPr lang="en" sz="1200"/>
              <a:t>results based on results from 2016 and 2020 elections</a:t>
            </a:r>
            <a:br>
              <a:rPr lang="en" sz="1200"/>
            </a:br>
            <a:endParaRPr sz="1200"/>
          </a:p>
          <a:p>
            <a:pPr indent="-310832" lvl="0" marL="457200" rtl="0" algn="l">
              <a:spcBef>
                <a:spcPts val="0"/>
              </a:spcBef>
              <a:spcAft>
                <a:spcPts val="0"/>
              </a:spcAft>
              <a:buSzPct val="100000"/>
              <a:buChar char="●"/>
            </a:pPr>
            <a:r>
              <a:rPr b="1" lang="en" sz="1400"/>
              <a:t>Billion-Dollar Weather and Climate Disasters - </a:t>
            </a:r>
            <a:r>
              <a:rPr b="1" lang="en" sz="1400"/>
              <a:t>(</a:t>
            </a:r>
            <a:r>
              <a:rPr b="1" lang="en" sz="1400">
                <a:latin typeface="Courier New"/>
                <a:ea typeface="Courier New"/>
                <a:cs typeface="Courier New"/>
                <a:sym typeface="Courier New"/>
              </a:rPr>
              <a:t>disEvents</a:t>
            </a:r>
            <a:r>
              <a:rPr b="1" lang="en" sz="1400"/>
              <a:t>)</a:t>
            </a:r>
            <a:endParaRPr b="1" sz="1400"/>
          </a:p>
          <a:p>
            <a:pPr indent="-299085" lvl="1" marL="914400" rtl="0" algn="l">
              <a:spcBef>
                <a:spcPts val="0"/>
              </a:spcBef>
              <a:spcAft>
                <a:spcPts val="0"/>
              </a:spcAft>
              <a:buSzPct val="100000"/>
              <a:buChar char="○"/>
            </a:pPr>
            <a:r>
              <a:rPr lang="en" sz="1200"/>
              <a:t>weather and climate disasters where overall damages/costs reached or exceeded $1 billion, using events that </a:t>
            </a:r>
            <a:r>
              <a:rPr lang="en" sz="1200"/>
              <a:t>occurred</a:t>
            </a:r>
            <a:r>
              <a:rPr lang="en" sz="1200"/>
              <a:t> 2019-2020</a:t>
            </a:r>
            <a:br>
              <a:rPr lang="en" sz="1200"/>
            </a:br>
            <a:endParaRPr b="1" sz="1200"/>
          </a:p>
          <a:p>
            <a:pPr indent="-310832" lvl="0" marL="457200" rtl="0" algn="l">
              <a:spcBef>
                <a:spcPts val="0"/>
              </a:spcBef>
              <a:spcAft>
                <a:spcPts val="0"/>
              </a:spcAft>
              <a:buSzPct val="100000"/>
              <a:buChar char="●"/>
            </a:pPr>
            <a:r>
              <a:rPr b="1" lang="en" sz="1400"/>
              <a:t>Educational Attainment: </a:t>
            </a:r>
            <a:r>
              <a:rPr b="1" lang="en" sz="1400"/>
              <a:t>Bachelor's Degree or higher - </a:t>
            </a:r>
            <a:r>
              <a:rPr b="1" lang="en" sz="1400"/>
              <a:t>(</a:t>
            </a:r>
            <a:r>
              <a:rPr b="1" lang="en" sz="1400">
                <a:latin typeface="Courier New"/>
                <a:ea typeface="Courier New"/>
                <a:cs typeface="Courier New"/>
                <a:sym typeface="Courier New"/>
              </a:rPr>
              <a:t>perBachelor</a:t>
            </a:r>
            <a:r>
              <a:rPr b="1" lang="en" sz="1400"/>
              <a:t>)</a:t>
            </a:r>
            <a:endParaRPr b="1" sz="1400"/>
          </a:p>
          <a:p>
            <a:pPr indent="-299085" lvl="1" marL="914400" rtl="0" algn="l">
              <a:spcBef>
                <a:spcPts val="0"/>
              </a:spcBef>
              <a:spcAft>
                <a:spcPts val="0"/>
              </a:spcAft>
              <a:buSzPct val="100000"/>
              <a:buChar char="○"/>
            </a:pPr>
            <a:r>
              <a:rPr lang="en" sz="1200"/>
              <a:t>populations' educational attainment for all people of at least 25 years of age</a:t>
            </a:r>
            <a:endParaRPr sz="1200"/>
          </a:p>
          <a:p>
            <a:pPr indent="-299085" lvl="1" marL="914400" rtl="0" algn="l">
              <a:spcBef>
                <a:spcPts val="0"/>
              </a:spcBef>
              <a:spcAft>
                <a:spcPts val="0"/>
              </a:spcAft>
              <a:buSzPct val="100000"/>
              <a:buChar char="○"/>
            </a:pPr>
            <a:r>
              <a:rPr lang="en" sz="1200"/>
              <a:t>U.S. Census Bureau's American Community Survey in 2019</a:t>
            </a:r>
            <a:endParaRPr sz="1200"/>
          </a:p>
        </p:txBody>
      </p:sp>
      <p:pic>
        <p:nvPicPr>
          <p:cNvPr id="97" name="Google Shape;97;p16"/>
          <p:cNvPicPr preferRelativeResize="0"/>
          <p:nvPr/>
        </p:nvPicPr>
        <p:blipFill>
          <a:blip r:embed="rId3">
            <a:alphaModFix/>
          </a:blip>
          <a:stretch>
            <a:fillRect/>
          </a:stretch>
        </p:blipFill>
        <p:spPr>
          <a:xfrm>
            <a:off x="733000" y="1708650"/>
            <a:ext cx="1000852" cy="512064"/>
          </a:xfrm>
          <a:prstGeom prst="rect">
            <a:avLst/>
          </a:prstGeom>
          <a:noFill/>
          <a:ln>
            <a:noFill/>
          </a:ln>
        </p:spPr>
      </p:pic>
      <p:pic>
        <p:nvPicPr>
          <p:cNvPr id="98" name="Google Shape;98;p16"/>
          <p:cNvPicPr preferRelativeResize="0"/>
          <p:nvPr/>
        </p:nvPicPr>
        <p:blipFill>
          <a:blip r:embed="rId4">
            <a:alphaModFix/>
          </a:blip>
          <a:stretch>
            <a:fillRect/>
          </a:stretch>
        </p:blipFill>
        <p:spPr>
          <a:xfrm>
            <a:off x="819613" y="2395668"/>
            <a:ext cx="827612" cy="612648"/>
          </a:xfrm>
          <a:prstGeom prst="rect">
            <a:avLst/>
          </a:prstGeom>
          <a:noFill/>
          <a:ln>
            <a:noFill/>
          </a:ln>
        </p:spPr>
      </p:pic>
      <p:pic>
        <p:nvPicPr>
          <p:cNvPr id="99" name="Google Shape;99;p16"/>
          <p:cNvPicPr preferRelativeResize="0"/>
          <p:nvPr/>
        </p:nvPicPr>
        <p:blipFill>
          <a:blip r:embed="rId5">
            <a:alphaModFix/>
          </a:blip>
          <a:stretch>
            <a:fillRect/>
          </a:stretch>
        </p:blipFill>
        <p:spPr>
          <a:xfrm>
            <a:off x="490375" y="3183250"/>
            <a:ext cx="1485548" cy="502920"/>
          </a:xfrm>
          <a:prstGeom prst="rect">
            <a:avLst/>
          </a:prstGeom>
          <a:noFill/>
          <a:ln>
            <a:noFill/>
          </a:ln>
        </p:spPr>
      </p:pic>
      <p:pic>
        <p:nvPicPr>
          <p:cNvPr id="100" name="Google Shape;100;p16"/>
          <p:cNvPicPr preferRelativeResize="0"/>
          <p:nvPr/>
        </p:nvPicPr>
        <p:blipFill>
          <a:blip r:embed="rId6">
            <a:alphaModFix/>
          </a:blip>
          <a:stretch>
            <a:fillRect/>
          </a:stretch>
        </p:blipFill>
        <p:spPr>
          <a:xfrm>
            <a:off x="711938" y="3906850"/>
            <a:ext cx="1042416" cy="5212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106" name="Google Shape;106;p17"/>
          <p:cNvPicPr preferRelativeResize="0"/>
          <p:nvPr/>
        </p:nvPicPr>
        <p:blipFill>
          <a:blip r:embed="rId3">
            <a:alphaModFix/>
          </a:blip>
          <a:stretch>
            <a:fillRect/>
          </a:stretch>
        </p:blipFill>
        <p:spPr>
          <a:xfrm>
            <a:off x="658187" y="1203575"/>
            <a:ext cx="5289884" cy="32643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112" name="Google Shape;112;p18"/>
          <p:cNvPicPr preferRelativeResize="0"/>
          <p:nvPr/>
        </p:nvPicPr>
        <p:blipFill>
          <a:blip r:embed="rId3">
            <a:alphaModFix/>
          </a:blip>
          <a:stretch>
            <a:fillRect/>
          </a:stretch>
        </p:blipFill>
        <p:spPr>
          <a:xfrm>
            <a:off x="292050" y="1355975"/>
            <a:ext cx="4650545" cy="2870050"/>
          </a:xfrm>
          <a:prstGeom prst="rect">
            <a:avLst/>
          </a:prstGeom>
          <a:noFill/>
          <a:ln>
            <a:noFill/>
          </a:ln>
        </p:spPr>
      </p:pic>
      <p:pic>
        <p:nvPicPr>
          <p:cNvPr id="113" name="Google Shape;113;p18"/>
          <p:cNvPicPr preferRelativeResize="0"/>
          <p:nvPr/>
        </p:nvPicPr>
        <p:blipFill>
          <a:blip r:embed="rId4">
            <a:alphaModFix/>
          </a:blip>
          <a:stretch>
            <a:fillRect/>
          </a:stretch>
        </p:blipFill>
        <p:spPr>
          <a:xfrm>
            <a:off x="5028538" y="2349588"/>
            <a:ext cx="3611880" cy="7491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a:t>
            </a:r>
            <a:endParaRPr/>
          </a:p>
        </p:txBody>
      </p:sp>
      <p:pic>
        <p:nvPicPr>
          <p:cNvPr id="119" name="Google Shape;119;p19"/>
          <p:cNvPicPr preferRelativeResize="0"/>
          <p:nvPr/>
        </p:nvPicPr>
        <p:blipFill>
          <a:blip r:embed="rId3">
            <a:alphaModFix/>
          </a:blip>
          <a:stretch>
            <a:fillRect/>
          </a:stretch>
        </p:blipFill>
        <p:spPr>
          <a:xfrm>
            <a:off x="762000" y="1127375"/>
            <a:ext cx="5098919" cy="2870050"/>
          </a:xfrm>
          <a:prstGeom prst="rect">
            <a:avLst/>
          </a:prstGeom>
          <a:noFill/>
          <a:ln>
            <a:noFill/>
          </a:ln>
        </p:spPr>
      </p:pic>
      <p:pic>
        <p:nvPicPr>
          <p:cNvPr id="120" name="Google Shape;120;p19"/>
          <p:cNvPicPr preferRelativeResize="0"/>
          <p:nvPr/>
        </p:nvPicPr>
        <p:blipFill>
          <a:blip r:embed="rId4">
            <a:alphaModFix/>
          </a:blip>
          <a:stretch>
            <a:fillRect/>
          </a:stretch>
        </p:blipFill>
        <p:spPr>
          <a:xfrm>
            <a:off x="381000" y="4116950"/>
            <a:ext cx="5781675" cy="50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458425" y="2282175"/>
            <a:ext cx="3698765" cy="2386585"/>
          </a:xfrm>
          <a:prstGeom prst="rect">
            <a:avLst/>
          </a:prstGeom>
          <a:noFill/>
          <a:ln>
            <a:noFill/>
          </a:ln>
        </p:spPr>
      </p:pic>
      <p:sp>
        <p:nvSpPr>
          <p:cNvPr id="126" name="Google Shape;126;p20"/>
          <p:cNvSpPr txBox="1"/>
          <p:nvPr>
            <p:ph idx="4294967295" type="title"/>
          </p:nvPr>
        </p:nvSpPr>
        <p:spPr>
          <a:xfrm>
            <a:off x="311700" y="367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 Selection</a:t>
            </a:r>
            <a:endParaRPr/>
          </a:p>
          <a:p>
            <a:pPr indent="0" lvl="0" marL="0" rtl="0" algn="l">
              <a:spcBef>
                <a:spcPts val="0"/>
              </a:spcBef>
              <a:spcAft>
                <a:spcPts val="0"/>
              </a:spcAft>
              <a:buNone/>
            </a:pPr>
            <a:r>
              <a:rPr lang="en"/>
              <a:t>(Stepwise)</a:t>
            </a:r>
            <a:endParaRPr/>
          </a:p>
        </p:txBody>
      </p:sp>
      <p:pic>
        <p:nvPicPr>
          <p:cNvPr id="127" name="Google Shape;127;p20"/>
          <p:cNvPicPr preferRelativeResize="0"/>
          <p:nvPr/>
        </p:nvPicPr>
        <p:blipFill>
          <a:blip r:embed="rId4">
            <a:alphaModFix/>
          </a:blip>
          <a:stretch>
            <a:fillRect/>
          </a:stretch>
        </p:blipFill>
        <p:spPr>
          <a:xfrm>
            <a:off x="5105400" y="152400"/>
            <a:ext cx="3612635" cy="4562855"/>
          </a:xfrm>
          <a:prstGeom prst="rect">
            <a:avLst/>
          </a:prstGeom>
          <a:noFill/>
          <a:ln>
            <a:noFill/>
          </a:ln>
        </p:spPr>
      </p:pic>
      <p:sp>
        <p:nvSpPr>
          <p:cNvPr id="128" name="Google Shape;128;p20"/>
          <p:cNvSpPr/>
          <p:nvPr/>
        </p:nvSpPr>
        <p:spPr>
          <a:xfrm>
            <a:off x="432750" y="2728250"/>
            <a:ext cx="2405100" cy="990000"/>
          </a:xfrm>
          <a:prstGeom prst="rect">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5105400" y="2691575"/>
            <a:ext cx="2476800" cy="1026600"/>
          </a:xfrm>
          <a:prstGeom prst="rect">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20"/>
          <p:cNvCxnSpPr/>
          <p:nvPr/>
        </p:nvCxnSpPr>
        <p:spPr>
          <a:xfrm>
            <a:off x="630725" y="2992225"/>
            <a:ext cx="2089800" cy="0"/>
          </a:xfrm>
          <a:prstGeom prst="straightConnector1">
            <a:avLst/>
          </a:prstGeom>
          <a:noFill/>
          <a:ln cap="flat" cmpd="sng" w="19050">
            <a:solidFill>
              <a:schemeClr val="accent2"/>
            </a:solidFill>
            <a:prstDash val="solid"/>
            <a:round/>
            <a:headEnd len="med" w="med" type="none"/>
            <a:tailEnd len="med" w="med" type="none"/>
          </a:ln>
        </p:spPr>
      </p:cxnSp>
      <p:cxnSp>
        <p:nvCxnSpPr>
          <p:cNvPr id="131" name="Google Shape;131;p20"/>
          <p:cNvCxnSpPr/>
          <p:nvPr/>
        </p:nvCxnSpPr>
        <p:spPr>
          <a:xfrm>
            <a:off x="5329450" y="2992225"/>
            <a:ext cx="8010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t>
            </a:r>
            <a:r>
              <a:rPr lang="en"/>
              <a:t>Selection - Comparison</a:t>
            </a:r>
            <a:endParaRPr/>
          </a:p>
        </p:txBody>
      </p:sp>
      <p:pic>
        <p:nvPicPr>
          <p:cNvPr id="137" name="Google Shape;137;p21"/>
          <p:cNvPicPr preferRelativeResize="0"/>
          <p:nvPr/>
        </p:nvPicPr>
        <p:blipFill>
          <a:blip r:embed="rId3">
            <a:alphaModFix/>
          </a:blip>
          <a:stretch>
            <a:fillRect/>
          </a:stretch>
        </p:blipFill>
        <p:spPr>
          <a:xfrm>
            <a:off x="455700" y="1826850"/>
            <a:ext cx="4648200" cy="581025"/>
          </a:xfrm>
          <a:prstGeom prst="rect">
            <a:avLst/>
          </a:prstGeom>
          <a:noFill/>
          <a:ln>
            <a:noFill/>
          </a:ln>
        </p:spPr>
      </p:pic>
      <p:pic>
        <p:nvPicPr>
          <p:cNvPr id="138" name="Google Shape;138;p21"/>
          <p:cNvPicPr preferRelativeResize="0"/>
          <p:nvPr/>
        </p:nvPicPr>
        <p:blipFill>
          <a:blip r:embed="rId4">
            <a:alphaModFix/>
          </a:blip>
          <a:stretch>
            <a:fillRect/>
          </a:stretch>
        </p:blipFill>
        <p:spPr>
          <a:xfrm>
            <a:off x="455700" y="3383575"/>
            <a:ext cx="4654296" cy="581025"/>
          </a:xfrm>
          <a:prstGeom prst="rect">
            <a:avLst/>
          </a:prstGeom>
          <a:noFill/>
          <a:ln>
            <a:noFill/>
          </a:ln>
        </p:spPr>
      </p:pic>
      <p:pic>
        <p:nvPicPr>
          <p:cNvPr id="139" name="Google Shape;139;p21"/>
          <p:cNvPicPr preferRelativeResize="0"/>
          <p:nvPr/>
        </p:nvPicPr>
        <p:blipFill>
          <a:blip r:embed="rId5">
            <a:alphaModFix/>
          </a:blip>
          <a:stretch>
            <a:fillRect/>
          </a:stretch>
        </p:blipFill>
        <p:spPr>
          <a:xfrm>
            <a:off x="455700" y="1569675"/>
            <a:ext cx="3457575" cy="180975"/>
          </a:xfrm>
          <a:prstGeom prst="rect">
            <a:avLst/>
          </a:prstGeom>
          <a:noFill/>
          <a:ln>
            <a:noFill/>
          </a:ln>
        </p:spPr>
      </p:pic>
      <p:pic>
        <p:nvPicPr>
          <p:cNvPr id="140" name="Google Shape;140;p21"/>
          <p:cNvPicPr preferRelativeResize="0"/>
          <p:nvPr/>
        </p:nvPicPr>
        <p:blipFill>
          <a:blip r:embed="rId6">
            <a:alphaModFix/>
          </a:blip>
          <a:stretch>
            <a:fillRect/>
          </a:stretch>
        </p:blipFill>
        <p:spPr>
          <a:xfrm>
            <a:off x="455700" y="3107350"/>
            <a:ext cx="3562350" cy="200025"/>
          </a:xfrm>
          <a:prstGeom prst="rect">
            <a:avLst/>
          </a:prstGeom>
          <a:noFill/>
          <a:ln>
            <a:noFill/>
          </a:ln>
        </p:spPr>
      </p:pic>
      <p:cxnSp>
        <p:nvCxnSpPr>
          <p:cNvPr id="141" name="Google Shape;141;p21"/>
          <p:cNvCxnSpPr/>
          <p:nvPr/>
        </p:nvCxnSpPr>
        <p:spPr>
          <a:xfrm rot="10800000">
            <a:off x="3211875" y="2484075"/>
            <a:ext cx="0" cy="924000"/>
          </a:xfrm>
          <a:prstGeom prst="straightConnector1">
            <a:avLst/>
          </a:prstGeom>
          <a:noFill/>
          <a:ln cap="flat" cmpd="sng" w="19050">
            <a:solidFill>
              <a:srgbClr val="666666"/>
            </a:solidFill>
            <a:prstDash val="solid"/>
            <a:round/>
            <a:headEnd len="med" w="med" type="none"/>
            <a:tailEnd len="med" w="med" type="triangle"/>
          </a:ln>
        </p:spPr>
      </p:cxnSp>
      <p:cxnSp>
        <p:nvCxnSpPr>
          <p:cNvPr id="142" name="Google Shape;142;p21"/>
          <p:cNvCxnSpPr/>
          <p:nvPr/>
        </p:nvCxnSpPr>
        <p:spPr>
          <a:xfrm>
            <a:off x="4075550" y="2484075"/>
            <a:ext cx="0" cy="924000"/>
          </a:xfrm>
          <a:prstGeom prst="straightConnector1">
            <a:avLst/>
          </a:prstGeom>
          <a:noFill/>
          <a:ln cap="flat" cmpd="sng" w="19050">
            <a:solidFill>
              <a:srgbClr val="666666"/>
            </a:solidFill>
            <a:prstDash val="solid"/>
            <a:round/>
            <a:headEnd len="med" w="med" type="none"/>
            <a:tailEnd len="med" w="med" type="triangle"/>
          </a:ln>
        </p:spPr>
      </p:cxnSp>
      <p:cxnSp>
        <p:nvCxnSpPr>
          <p:cNvPr id="143" name="Google Shape;143;p21"/>
          <p:cNvCxnSpPr/>
          <p:nvPr/>
        </p:nvCxnSpPr>
        <p:spPr>
          <a:xfrm>
            <a:off x="3546300" y="3916150"/>
            <a:ext cx="639600" cy="4500"/>
          </a:xfrm>
          <a:prstGeom prst="straightConnector1">
            <a:avLst/>
          </a:prstGeom>
          <a:noFill/>
          <a:ln cap="flat" cmpd="sng" w="19050">
            <a:solidFill>
              <a:schemeClr val="accent2"/>
            </a:solidFill>
            <a:prstDash val="solid"/>
            <a:round/>
            <a:headEnd len="med" w="med" type="none"/>
            <a:tailEnd len="med" w="med" type="none"/>
          </a:ln>
        </p:spPr>
      </p:cxnSp>
      <p:sp>
        <p:nvSpPr>
          <p:cNvPr id="144" name="Google Shape;144;p21"/>
          <p:cNvSpPr txBox="1"/>
          <p:nvPr/>
        </p:nvSpPr>
        <p:spPr>
          <a:xfrm>
            <a:off x="5103900" y="1475513"/>
            <a:ext cx="162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Roboto"/>
                <a:ea typeface="Roboto"/>
                <a:cs typeface="Roboto"/>
                <a:sym typeface="Roboto"/>
              </a:rPr>
              <a:t>(from AIC stepwise)</a:t>
            </a:r>
            <a:endParaRPr sz="500">
              <a:solidFill>
                <a:srgbClr val="666666"/>
              </a:solidFill>
              <a:latin typeface="Lato"/>
              <a:ea typeface="Lato"/>
              <a:cs typeface="Lato"/>
              <a:sym typeface="Lato"/>
            </a:endParaRPr>
          </a:p>
        </p:txBody>
      </p:sp>
      <p:sp>
        <p:nvSpPr>
          <p:cNvPr id="145" name="Google Shape;145;p21"/>
          <p:cNvSpPr txBox="1"/>
          <p:nvPr/>
        </p:nvSpPr>
        <p:spPr>
          <a:xfrm>
            <a:off x="5103900" y="3022713"/>
            <a:ext cx="162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Roboto"/>
                <a:ea typeface="Roboto"/>
                <a:cs typeface="Roboto"/>
                <a:sym typeface="Roboto"/>
              </a:rPr>
              <a:t>(from BIC stepwise)</a:t>
            </a:r>
            <a:endParaRPr sz="500">
              <a:solidFill>
                <a:srgbClr val="666666"/>
              </a:solidFill>
              <a:latin typeface="Lato"/>
              <a:ea typeface="Lato"/>
              <a:cs typeface="Lato"/>
              <a:sym typeface="Lato"/>
            </a:endParaRPr>
          </a:p>
        </p:txBody>
      </p:sp>
      <p:cxnSp>
        <p:nvCxnSpPr>
          <p:cNvPr id="146" name="Google Shape;146;p21"/>
          <p:cNvCxnSpPr/>
          <p:nvPr/>
        </p:nvCxnSpPr>
        <p:spPr>
          <a:xfrm>
            <a:off x="2767450" y="2367350"/>
            <a:ext cx="639600" cy="45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